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74" r:id="rId3"/>
    <p:sldId id="275" r:id="rId4"/>
    <p:sldId id="276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31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3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66B3D-8EE7-4B36-ABA4-034A3C3A754A}" type="datetimeFigureOut">
              <a:rPr lang="fr-FR" smtClean="0"/>
              <a:t>04/10/2021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50DD9-A8DE-41D6-889E-16905EBCD5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6924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5C59-D93B-4BC6-92C1-C34E4CBCE0DC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87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2269-B59A-46B0-8C86-FA65DFC835C1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27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A17B-1A8D-450E-A176-8809AAFEF39F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8741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2F13B-C4A9-4F6B-BFEC-B23AADA6425B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64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8048A-6FE6-466E-BF78-B21E1C168870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116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24773-FCD7-4788-B7C4-7A5AEA32B883}" type="datetime1">
              <a:rPr lang="fr-FR" smtClean="0"/>
              <a:t>04/10/2021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7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7B25-95F9-4E3F-B0F8-2F106F682508}" type="datetime1">
              <a:rPr lang="fr-FR" smtClean="0"/>
              <a:t>04/10/2021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74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DED8-D6C2-4153-8DF2-B31D11B79FA3}" type="datetime1">
              <a:rPr lang="fr-FR" smtClean="0"/>
              <a:t>04/10/2021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1336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036C-C111-4EB9-9264-7A422F8DB7E8}" type="datetime1">
              <a:rPr lang="fr-FR" smtClean="0"/>
              <a:t>04/10/2021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12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DB3BD-59DF-4275-B687-A3538376D125}" type="datetime1">
              <a:rPr lang="fr-FR" smtClean="0"/>
              <a:t>04/10/2021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885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799A-45AA-4798-B65A-AC5A60685805}" type="datetime1">
              <a:rPr lang="fr-FR" smtClean="0"/>
              <a:t>04/10/2021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553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61514-0D26-44F6-ACD0-8556694E2CED}" type="datetime1">
              <a:rPr lang="fr-FR" smtClean="0"/>
              <a:t>04/10/2021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E37DD-7CD9-45A0-8509-B93B978876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82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A11BED-692C-41C4-A3BD-BBA51E145234}"/>
              </a:ext>
            </a:extLst>
          </p:cNvPr>
          <p:cNvSpPr/>
          <p:nvPr/>
        </p:nvSpPr>
        <p:spPr>
          <a:xfrm>
            <a:off x="3425825" y="-18420"/>
            <a:ext cx="6480175" cy="6858000"/>
          </a:xfrm>
          <a:prstGeom prst="rect">
            <a:avLst/>
          </a:prstGeom>
          <a:solidFill>
            <a:srgbClr val="0D5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9500" indent="-285750">
              <a:buFont typeface="Wingdings" panose="05000000000000000000" pitchFamily="2" charset="2"/>
              <a:buChar char="q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3766666-330B-4A96-9483-40F193C9519F}"/>
              </a:ext>
            </a:extLst>
          </p:cNvPr>
          <p:cNvSpPr txBox="1"/>
          <p:nvPr/>
        </p:nvSpPr>
        <p:spPr>
          <a:xfrm>
            <a:off x="387350" y="3899012"/>
            <a:ext cx="25283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solidFill>
                  <a:srgbClr val="0D56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</a:t>
            </a:r>
          </a:p>
          <a:p>
            <a:r>
              <a:rPr lang="fr-FR" sz="3800" dirty="0">
                <a:solidFill>
                  <a:srgbClr val="0D56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FDES</a:t>
            </a:r>
            <a:endParaRPr lang="en-US" sz="3800" dirty="0">
              <a:solidFill>
                <a:srgbClr val="0D56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0B1F6F7-5DEE-4409-92C1-A53491E96DF8}"/>
              </a:ext>
            </a:extLst>
          </p:cNvPr>
          <p:cNvSpPr txBox="1"/>
          <p:nvPr/>
        </p:nvSpPr>
        <p:spPr>
          <a:xfrm>
            <a:off x="524511" y="6134802"/>
            <a:ext cx="2079415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Septembre 2021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60D1492-2A75-411D-A012-BA81E4E19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" y="323088"/>
            <a:ext cx="2270688" cy="127711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D0FE170-52A4-4839-ABD1-0D3CEFE52D3F}"/>
              </a:ext>
            </a:extLst>
          </p:cNvPr>
          <p:cNvSpPr/>
          <p:nvPr/>
        </p:nvSpPr>
        <p:spPr>
          <a:xfrm>
            <a:off x="4378701" y="1435688"/>
            <a:ext cx="5211683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REGLEMENTAIRE </a:t>
            </a:r>
          </a:p>
          <a:p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838389"/>
                </a:solidFill>
                <a:latin typeface="HelveticaNeueLT Std" pitchFamily="34" charset="0"/>
              </a:rPr>
              <a:t>Prise en compte de la recyclabilité</a:t>
            </a:r>
          </a:p>
          <a:p>
            <a:r>
              <a:rPr lang="fr-FR" sz="2400" b="1" dirty="0">
                <a:solidFill>
                  <a:srgbClr val="838389"/>
                </a:solidFill>
                <a:latin typeface="HelveticaNeueLT Std" pitchFamily="34" charset="0"/>
              </a:rPr>
              <a:t>dans les calculs des FDES : </a:t>
            </a:r>
          </a:p>
          <a:p>
            <a:r>
              <a:rPr lang="fr-FR" sz="2400" b="1" dirty="0">
                <a:solidFill>
                  <a:srgbClr val="838389"/>
                </a:solidFill>
                <a:latin typeface="HelveticaNeueLT Std" pitchFamily="34" charset="0"/>
              </a:rPr>
              <a:t>l’aluminium se démarque !</a:t>
            </a:r>
          </a:p>
        </p:txBody>
      </p:sp>
      <p:sp>
        <p:nvSpPr>
          <p:cNvPr id="11" name="Étoile : 5 branches 10">
            <a:extLst>
              <a:ext uri="{FF2B5EF4-FFF2-40B4-BE49-F238E27FC236}">
                <a16:creationId xmlns:a16="http://schemas.microsoft.com/office/drawing/2014/main" id="{A0196C19-2A89-4BBF-A3D4-15AC313C24DD}"/>
              </a:ext>
            </a:extLst>
          </p:cNvPr>
          <p:cNvSpPr/>
          <p:nvPr/>
        </p:nvSpPr>
        <p:spPr>
          <a:xfrm>
            <a:off x="7069053" y="1395359"/>
            <a:ext cx="361950" cy="365125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 </a:t>
            </a:r>
          </a:p>
        </p:txBody>
      </p:sp>
      <p:sp>
        <p:nvSpPr>
          <p:cNvPr id="13" name="Étoile : 5 branches 12">
            <a:extLst>
              <a:ext uri="{FF2B5EF4-FFF2-40B4-BE49-F238E27FC236}">
                <a16:creationId xmlns:a16="http://schemas.microsoft.com/office/drawing/2014/main" id="{23A69783-DADA-4A4E-B5D8-984F8CBBC237}"/>
              </a:ext>
            </a:extLst>
          </p:cNvPr>
          <p:cNvSpPr/>
          <p:nvPr/>
        </p:nvSpPr>
        <p:spPr>
          <a:xfrm>
            <a:off x="3862315" y="1435687"/>
            <a:ext cx="361950" cy="365125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57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29484E-CC5D-432E-B827-64BC9B024C9C}"/>
              </a:ext>
            </a:extLst>
          </p:cNvPr>
          <p:cNvSpPr/>
          <p:nvPr/>
        </p:nvSpPr>
        <p:spPr>
          <a:xfrm>
            <a:off x="0" y="6337300"/>
            <a:ext cx="9906000" cy="5206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à coins arrondis 12">
            <a:extLst>
              <a:ext uri="{FF2B5EF4-FFF2-40B4-BE49-F238E27FC236}">
                <a16:creationId xmlns:a16="http://schemas.microsoft.com/office/drawing/2014/main" id="{EC8B205E-FC08-462A-A2D7-27866A442FCD}"/>
              </a:ext>
            </a:extLst>
          </p:cNvPr>
          <p:cNvSpPr/>
          <p:nvPr/>
        </p:nvSpPr>
        <p:spPr bwMode="gray">
          <a:xfrm>
            <a:off x="1803400" y="1021895"/>
            <a:ext cx="8102600" cy="553907"/>
          </a:xfrm>
          <a:prstGeom prst="roundRect">
            <a:avLst>
              <a:gd name="adj" fmla="val 0"/>
            </a:avLst>
          </a:prstGeom>
          <a:solidFill>
            <a:srgbClr val="005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b="1" dirty="0">
              <a:latin typeface="Franklin Gothic Book" panose="020B0503020102020204" pitchFamily="34" charset="0"/>
              <a:cs typeface="DIN Pro Medium" panose="020B0604020101020102" pitchFamily="34" charset="0"/>
            </a:endParaRPr>
          </a:p>
          <a:p>
            <a:r>
              <a:rPr lang="fr-FR" b="1" dirty="0">
                <a:latin typeface="Franklin Gothic Book" panose="020B0503020102020204" pitchFamily="34" charset="0"/>
                <a:cs typeface="DIN Pro Medium" panose="020B0604020101020102" pitchFamily="34" charset="0"/>
              </a:rPr>
              <a:t>FDES ET RE 2020 :  la recyclabilité de l’aluminium prise en compte!</a:t>
            </a:r>
            <a:endParaRPr lang="fr-FR" sz="2000" b="1" dirty="0">
              <a:latin typeface="Franklin Gothic Book" panose="020B0503020102020204" pitchFamily="34" charset="0"/>
              <a:cs typeface="DIN Pro Medium" panose="020B0604020101020102" pitchFamily="34" charset="0"/>
            </a:endParaRPr>
          </a:p>
          <a:p>
            <a:r>
              <a:rPr lang="fr-FR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3E31744-5C42-47A7-8929-108FC9A59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183388"/>
            <a:ext cx="1344890" cy="756412"/>
          </a:xfrm>
          <a:prstGeom prst="rect">
            <a:avLst/>
          </a:prstGeom>
        </p:spPr>
      </p:pic>
      <p:pic>
        <p:nvPicPr>
          <p:cNvPr id="38" name="Picture 2" descr="C:\Users\MuraMm\Desktop\SAPALOGIC Version2 copie.gif">
            <a:extLst>
              <a:ext uri="{FF2B5EF4-FFF2-40B4-BE49-F238E27FC236}">
                <a16:creationId xmlns:a16="http://schemas.microsoft.com/office/drawing/2014/main" id="{4EE5A521-BFAD-49E7-812A-C83BB3529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0280" y="6460897"/>
            <a:ext cx="1116000" cy="273505"/>
          </a:xfrm>
          <a:prstGeom prst="rect">
            <a:avLst/>
          </a:prstGeom>
          <a:noFill/>
        </p:spPr>
      </p:pic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D8FD63D-FE63-4F5A-A9A9-42A427613C3E}"/>
              </a:ext>
            </a:extLst>
          </p:cNvPr>
          <p:cNvCxnSpPr/>
          <p:nvPr/>
        </p:nvCxnSpPr>
        <p:spPr>
          <a:xfrm>
            <a:off x="4276725" y="6454774"/>
            <a:ext cx="0" cy="28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F8004BCE-BF43-415F-B4E8-B1AF112A7FF7}"/>
              </a:ext>
            </a:extLst>
          </p:cNvPr>
          <p:cNvSpPr txBox="1"/>
          <p:nvPr/>
        </p:nvSpPr>
        <p:spPr>
          <a:xfrm>
            <a:off x="4500630" y="6470691"/>
            <a:ext cx="34948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Retrouvez toutes les infos produits sur </a:t>
            </a:r>
            <a:r>
              <a:rPr lang="fr-FR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SapaTechnic.fr </a:t>
            </a:r>
            <a:endParaRPr lang="fr-FR" sz="1050" b="1" i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numéro de diapositive 44">
            <a:extLst>
              <a:ext uri="{FF2B5EF4-FFF2-40B4-BE49-F238E27FC236}">
                <a16:creationId xmlns:a16="http://schemas.microsoft.com/office/drawing/2014/main" id="{772400E8-4AA2-4D82-B79D-D8D09937466A}"/>
              </a:ext>
            </a:extLst>
          </p:cNvPr>
          <p:cNvSpPr txBox="1">
            <a:spLocks/>
          </p:cNvSpPr>
          <p:nvPr/>
        </p:nvSpPr>
        <p:spPr>
          <a:xfrm>
            <a:off x="9324975" y="6432405"/>
            <a:ext cx="469899" cy="3304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riangle rectangle 48">
            <a:extLst>
              <a:ext uri="{FF2B5EF4-FFF2-40B4-BE49-F238E27FC236}">
                <a16:creationId xmlns:a16="http://schemas.microsoft.com/office/drawing/2014/main" id="{F1CC7496-ADF7-4344-B680-47EF11971D59}"/>
              </a:ext>
            </a:extLst>
          </p:cNvPr>
          <p:cNvSpPr/>
          <p:nvPr/>
        </p:nvSpPr>
        <p:spPr>
          <a:xfrm>
            <a:off x="9232447" y="6581775"/>
            <a:ext cx="359228" cy="23438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Espace réservé du numéro de diapositive 46">
            <a:extLst>
              <a:ext uri="{FF2B5EF4-FFF2-40B4-BE49-F238E27FC236}">
                <a16:creationId xmlns:a16="http://schemas.microsoft.com/office/drawing/2014/main" id="{FC19E781-32B3-4CA2-B9BE-2C9FE3831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1650" y="6415087"/>
            <a:ext cx="395288" cy="365125"/>
          </a:xfrm>
        </p:spPr>
        <p:txBody>
          <a:bodyPr/>
          <a:lstStyle/>
          <a:p>
            <a:pPr algn="ctr"/>
            <a:fld id="{857E37DD-7CD9-45A0-8509-B93B9788768D}" type="slidenum">
              <a:rPr lang="fr-FR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/>
              <a:t>2</a:t>
            </a:fld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A16076F-9B00-4FDD-A015-7564720F377B}"/>
              </a:ext>
            </a:extLst>
          </p:cNvPr>
          <p:cNvSpPr txBox="1"/>
          <p:nvPr/>
        </p:nvSpPr>
        <p:spPr>
          <a:xfrm>
            <a:off x="8596026" y="767912"/>
            <a:ext cx="13099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8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 </a:t>
            </a:r>
            <a:r>
              <a:rPr lang="fr-FR" sz="8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PRODUIT // DATE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49DA537-B942-473A-8910-BD32799CC371}"/>
              </a:ext>
            </a:extLst>
          </p:cNvPr>
          <p:cNvSpPr/>
          <p:nvPr/>
        </p:nvSpPr>
        <p:spPr bwMode="gray">
          <a:xfrm>
            <a:off x="1803400" y="110894"/>
            <a:ext cx="4074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FDES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C97E5D7-FED4-4DB5-A151-B0333107A5A0}"/>
              </a:ext>
            </a:extLst>
          </p:cNvPr>
          <p:cNvSpPr/>
          <p:nvPr/>
        </p:nvSpPr>
        <p:spPr>
          <a:xfrm>
            <a:off x="7353300" y="0"/>
            <a:ext cx="2552700" cy="71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AE8B3E3F-03D1-4122-9573-568AA16EACF4}"/>
              </a:ext>
            </a:extLst>
          </p:cNvPr>
          <p:cNvSpPr txBox="1"/>
          <p:nvPr/>
        </p:nvSpPr>
        <p:spPr bwMode="ltGray">
          <a:xfrm>
            <a:off x="7669402" y="110894"/>
            <a:ext cx="2100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2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NOUVEAUTE</a:t>
            </a:r>
          </a:p>
        </p:txBody>
      </p:sp>
      <p:sp>
        <p:nvSpPr>
          <p:cNvPr id="37" name="Triangle rectangle 36">
            <a:extLst>
              <a:ext uri="{FF2B5EF4-FFF2-40B4-BE49-F238E27FC236}">
                <a16:creationId xmlns:a16="http://schemas.microsoft.com/office/drawing/2014/main" id="{86E8D076-12EA-4042-A5B9-CA25DC25DECE}"/>
              </a:ext>
            </a:extLst>
          </p:cNvPr>
          <p:cNvSpPr/>
          <p:nvPr/>
        </p:nvSpPr>
        <p:spPr>
          <a:xfrm>
            <a:off x="7008177" y="197011"/>
            <a:ext cx="914400" cy="632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5589DD9-C353-4A08-B2B9-046AC8F409EC}"/>
              </a:ext>
            </a:extLst>
          </p:cNvPr>
          <p:cNvSpPr txBox="1"/>
          <p:nvPr/>
        </p:nvSpPr>
        <p:spPr>
          <a:xfrm>
            <a:off x="1606004" y="6470573"/>
            <a:ext cx="26196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 dans la prochaine mise à jour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8859971-FB50-4821-A99F-E58DFDA0486E}"/>
              </a:ext>
            </a:extLst>
          </p:cNvPr>
          <p:cNvGrpSpPr/>
          <p:nvPr/>
        </p:nvGrpSpPr>
        <p:grpSpPr>
          <a:xfrm>
            <a:off x="121879" y="3601181"/>
            <a:ext cx="9784122" cy="1941039"/>
            <a:chOff x="259299" y="3402748"/>
            <a:chExt cx="9784122" cy="194103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9601156-F025-4E28-83F4-E6400C0B8479}"/>
                </a:ext>
              </a:extLst>
            </p:cNvPr>
            <p:cNvSpPr/>
            <p:nvPr/>
          </p:nvSpPr>
          <p:spPr bwMode="gray">
            <a:xfrm>
              <a:off x="259299" y="3402748"/>
              <a:ext cx="9784122" cy="1023142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108000" rtlCol="0" anchor="ctr"/>
            <a:lstStyle/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Dans le cadre le la </a:t>
              </a:r>
              <a:r>
                <a:rPr lang="fr-FR" sz="1400" b="1" dirty="0">
                  <a:solidFill>
                    <a:schemeClr val="tx1"/>
                  </a:solidFill>
                </a:rPr>
                <a:t>RE2020</a:t>
              </a:r>
              <a:r>
                <a:rPr lang="fr-FR" sz="1400" dirty="0">
                  <a:solidFill>
                    <a:schemeClr val="tx1"/>
                  </a:solidFill>
                </a:rPr>
                <a:t>, les nouveaux bâtiments devront afficher une empreinte carbone minimale à chaque étape de leur vie, et au-delà. </a:t>
              </a:r>
              <a:endParaRPr lang="fr-FR" dirty="0">
                <a:solidFill>
                  <a:schemeClr val="tx1"/>
                </a:solidFill>
              </a:endParaRPr>
            </a:p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Ainsi, les différents secteurs concernés devront afficher leurs performances environnementales pour pouvoir obtenir le label RE2020. Cela passera par le recours à des </a:t>
              </a:r>
              <a:r>
                <a:rPr lang="fr-FR" sz="1400" b="1" dirty="0">
                  <a:solidFill>
                    <a:schemeClr val="tx1"/>
                  </a:solidFill>
                </a:rPr>
                <a:t>F</a:t>
              </a:r>
              <a:r>
                <a:rPr lang="fr-FR" sz="1400" dirty="0">
                  <a:solidFill>
                    <a:schemeClr val="tx1"/>
                  </a:solidFill>
                </a:rPr>
                <a:t>iches de </a:t>
              </a:r>
              <a:r>
                <a:rPr lang="fr-FR" sz="1400" b="1" dirty="0">
                  <a:solidFill>
                    <a:schemeClr val="tx1"/>
                  </a:solidFill>
                </a:rPr>
                <a:t>D</a:t>
              </a:r>
              <a:r>
                <a:rPr lang="fr-FR" sz="1400" dirty="0">
                  <a:solidFill>
                    <a:schemeClr val="tx1"/>
                  </a:solidFill>
                </a:rPr>
                <a:t>éclaration </a:t>
              </a:r>
              <a:r>
                <a:rPr lang="fr-FR" sz="1400" b="1" dirty="0">
                  <a:solidFill>
                    <a:schemeClr val="tx1"/>
                  </a:solidFill>
                </a:rPr>
                <a:t>E</a:t>
              </a:r>
              <a:r>
                <a:rPr lang="fr-FR" sz="1400" dirty="0">
                  <a:solidFill>
                    <a:schemeClr val="tx1"/>
                  </a:solidFill>
                </a:rPr>
                <a:t>nvironnementale et </a:t>
              </a:r>
              <a:r>
                <a:rPr lang="fr-FR" sz="1400" b="1" dirty="0">
                  <a:solidFill>
                    <a:schemeClr val="tx1"/>
                  </a:solidFill>
                </a:rPr>
                <a:t>S</a:t>
              </a:r>
              <a:r>
                <a:rPr lang="fr-FR" sz="1400" dirty="0">
                  <a:solidFill>
                    <a:schemeClr val="tx1"/>
                  </a:solidFill>
                </a:rPr>
                <a:t>anitaire (</a:t>
              </a:r>
              <a:r>
                <a:rPr lang="fr-FR" sz="1400" b="1" dirty="0">
                  <a:solidFill>
                    <a:schemeClr val="tx1"/>
                  </a:solidFill>
                </a:rPr>
                <a:t>FDES</a:t>
              </a:r>
              <a:r>
                <a:rPr lang="fr-FR" sz="1400" dirty="0">
                  <a:solidFill>
                    <a:schemeClr val="tx1"/>
                  </a:solidFill>
                </a:rPr>
                <a:t>), établies à partir de l‘</a:t>
              </a:r>
              <a:r>
                <a:rPr lang="fr-FR" sz="1400" b="1" dirty="0">
                  <a:solidFill>
                    <a:schemeClr val="tx1"/>
                  </a:solidFill>
                </a:rPr>
                <a:t>A</a:t>
              </a:r>
              <a:r>
                <a:rPr lang="fr-FR" sz="1400" dirty="0">
                  <a:solidFill>
                    <a:schemeClr val="tx1"/>
                  </a:solidFill>
                </a:rPr>
                <a:t>nalyse du </a:t>
              </a:r>
              <a:r>
                <a:rPr lang="fr-FR" sz="1400" b="1" dirty="0">
                  <a:solidFill>
                    <a:schemeClr val="tx1"/>
                  </a:solidFill>
                </a:rPr>
                <a:t>C</a:t>
              </a:r>
              <a:r>
                <a:rPr lang="fr-FR" sz="1400" dirty="0">
                  <a:solidFill>
                    <a:schemeClr val="tx1"/>
                  </a:solidFill>
                </a:rPr>
                <a:t>ycle de </a:t>
              </a:r>
              <a:r>
                <a:rPr lang="fr-FR" sz="1400" b="1" dirty="0">
                  <a:solidFill>
                    <a:schemeClr val="tx1"/>
                  </a:solidFill>
                </a:rPr>
                <a:t>V</a:t>
              </a:r>
              <a:r>
                <a:rPr lang="fr-FR" sz="1400" dirty="0">
                  <a:solidFill>
                    <a:schemeClr val="tx1"/>
                  </a:solidFill>
                </a:rPr>
                <a:t>ie d‘un produit.</a:t>
              </a:r>
            </a:p>
            <a:p>
              <a:pPr algn="just"/>
              <a:endParaRPr lang="fr-FR" sz="1400" dirty="0">
                <a:solidFill>
                  <a:schemeClr val="tx1"/>
                </a:solidFill>
              </a:endParaRPr>
            </a:p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L‘analyse du cycle de vie se découpe en </a:t>
              </a:r>
              <a:r>
                <a:rPr lang="fr-FR" sz="1400" b="1" dirty="0">
                  <a:solidFill>
                    <a:schemeClr val="tx1"/>
                  </a:solidFill>
                </a:rPr>
                <a:t>4 modules </a:t>
              </a:r>
              <a:r>
                <a:rPr lang="fr-FR" sz="1400" dirty="0">
                  <a:solidFill>
                    <a:schemeClr val="tx1"/>
                  </a:solidFill>
                </a:rPr>
                <a:t>:</a:t>
              </a:r>
            </a:p>
            <a:p>
              <a:pPr marL="742950" lvl="1" indent="-285750" algn="just">
                <a:buFont typeface="Wingdings" panose="05000000000000000000" pitchFamily="2" charset="2"/>
                <a:buChar char="§"/>
              </a:pPr>
              <a:r>
                <a:rPr lang="fr-FR" sz="1400" dirty="0">
                  <a:solidFill>
                    <a:schemeClr val="tx1"/>
                  </a:solidFill>
                </a:rPr>
                <a:t>A : extraction des matières premières, production et</a:t>
              </a:r>
            </a:p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	             acheminement sur le site de construction</a:t>
              </a:r>
            </a:p>
            <a:p>
              <a:pPr marL="742950" lvl="1" indent="-285750" algn="just">
                <a:buFont typeface="Wingdings" panose="05000000000000000000" pitchFamily="2" charset="2"/>
                <a:buChar char="§"/>
              </a:pPr>
              <a:r>
                <a:rPr lang="fr-FR" sz="1400" dirty="0">
                  <a:solidFill>
                    <a:schemeClr val="tx1"/>
                  </a:solidFill>
                </a:rPr>
                <a:t>B : empreinte carbone du bâtiment tout au long </a:t>
              </a:r>
            </a:p>
            <a:p>
              <a:pPr lvl="1" algn="just"/>
              <a:r>
                <a:rPr lang="fr-FR" sz="1400" dirty="0">
                  <a:solidFill>
                    <a:schemeClr val="tx1"/>
                  </a:solidFill>
                </a:rPr>
                <a:t>           de son existence</a:t>
              </a:r>
            </a:p>
            <a:p>
              <a:pPr marL="742950" lvl="1" indent="-285750" algn="just">
                <a:buFont typeface="Wingdings" panose="05000000000000000000" pitchFamily="2" charset="2"/>
                <a:buChar char="§"/>
              </a:pPr>
              <a:r>
                <a:rPr lang="fr-FR" sz="1400" dirty="0">
                  <a:solidFill>
                    <a:schemeClr val="tx1"/>
                  </a:solidFill>
                </a:rPr>
                <a:t>C : déconstruction</a:t>
              </a:r>
            </a:p>
            <a:p>
              <a:pPr marL="742950" lvl="1" indent="-285750" algn="just">
                <a:buFont typeface="Wingdings" panose="05000000000000000000" pitchFamily="2" charset="2"/>
                <a:buChar char="§"/>
              </a:pPr>
              <a:r>
                <a:rPr lang="fr-FR" sz="1400" dirty="0">
                  <a:solidFill>
                    <a:schemeClr val="tx1"/>
                  </a:solidFill>
                </a:rPr>
                <a:t>D : Recyclage</a:t>
              </a:r>
            </a:p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 </a:t>
              </a:r>
            </a:p>
            <a:p>
              <a:pPr algn="just"/>
              <a:endParaRPr lang="fr-FR" sz="1400" dirty="0">
                <a:solidFill>
                  <a:schemeClr val="tx1"/>
                </a:solidFill>
              </a:endParaRPr>
            </a:p>
            <a:p>
              <a:pPr algn="just"/>
              <a:r>
                <a:rPr lang="fr-FR" sz="1400" dirty="0">
                  <a:solidFill>
                    <a:schemeClr val="tx1"/>
                  </a:solidFill>
                </a:rPr>
                <a:t>Ainsi, cette nouvelle règlementation apporte une avancée attendue de longue date par la filière de l‘aluminium : </a:t>
              </a:r>
              <a:r>
                <a:rPr lang="fr-FR" sz="1400" b="1" dirty="0">
                  <a:solidFill>
                    <a:srgbClr val="005531"/>
                  </a:solidFill>
                </a:rPr>
                <a:t>la prise en compte à 100% des bénéfices du recyclage des produits après la fin de vie </a:t>
              </a:r>
              <a:r>
                <a:rPr lang="fr-FR" sz="1400" dirty="0">
                  <a:solidFill>
                    <a:schemeClr val="tx1"/>
                  </a:solidFill>
                </a:rPr>
                <a:t>(module D de la fiche FDES).</a:t>
              </a:r>
            </a:p>
            <a:p>
              <a:pPr algn="just"/>
              <a:endParaRPr lang="fr-FR" sz="1400" dirty="0">
                <a:solidFill>
                  <a:schemeClr val="tx1"/>
                </a:solidFill>
              </a:endParaRPr>
            </a:p>
            <a:p>
              <a:pPr algn="just"/>
              <a:r>
                <a:rPr lang="fr-FR" sz="1400" b="1" dirty="0">
                  <a:solidFill>
                    <a:schemeClr val="tx1"/>
                  </a:solidFill>
                </a:rPr>
                <a:t>En effet, l‘aluminium du bâtiment étant aujourd‘hui recyclé avec un taux supérieur à 90%</a:t>
              </a:r>
              <a:r>
                <a:rPr lang="fr-FR" sz="1400" dirty="0">
                  <a:solidFill>
                    <a:schemeClr val="tx1"/>
                  </a:solidFill>
                </a:rPr>
                <a:t>, le critère « Bénéfices et charges au-delà des frontières du système » (module D) dégagera une valeur élevée, venant en déduction de l‘empreinte carbone de la menuiserie, générée sur l‘ensemble de son cycle de vie.</a:t>
              </a:r>
            </a:p>
            <a:p>
              <a:pPr algn="just"/>
              <a:endParaRPr lang="fr-FR" sz="1200" dirty="0">
                <a:solidFill>
                  <a:schemeClr val="tx1"/>
                </a:solidFill>
              </a:endParaRPr>
            </a:p>
            <a:p>
              <a:pPr algn="just"/>
              <a:endParaRPr lang="fr-FR" sz="12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F5EAEA8-3742-48B9-86D7-681BC8B58C12}"/>
                </a:ext>
              </a:extLst>
            </p:cNvPr>
            <p:cNvSpPr/>
            <p:nvPr/>
          </p:nvSpPr>
          <p:spPr>
            <a:xfrm>
              <a:off x="4650295" y="5178728"/>
              <a:ext cx="441821" cy="165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D9AF383-483A-4D48-8564-4ACD25E7471D}"/>
                </a:ext>
              </a:extLst>
            </p:cNvPr>
            <p:cNvSpPr/>
            <p:nvPr/>
          </p:nvSpPr>
          <p:spPr>
            <a:xfrm>
              <a:off x="2457974" y="5250481"/>
              <a:ext cx="268449" cy="933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E740F45-F46E-45C3-B8D3-9CDF84BC3CC1}"/>
                </a:ext>
              </a:extLst>
            </p:cNvPr>
            <p:cNvSpPr/>
            <p:nvPr/>
          </p:nvSpPr>
          <p:spPr>
            <a:xfrm>
              <a:off x="2491529" y="5172648"/>
              <a:ext cx="23489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8" name="Image 27">
            <a:extLst>
              <a:ext uri="{FF2B5EF4-FFF2-40B4-BE49-F238E27FC236}">
                <a16:creationId xmlns:a16="http://schemas.microsoft.com/office/drawing/2014/main" id="{900ABC5F-9103-4379-A087-DBF6EE5C6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1415" y="3008735"/>
            <a:ext cx="5071116" cy="175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5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29484E-CC5D-432E-B827-64BC9B024C9C}"/>
              </a:ext>
            </a:extLst>
          </p:cNvPr>
          <p:cNvSpPr/>
          <p:nvPr/>
        </p:nvSpPr>
        <p:spPr>
          <a:xfrm>
            <a:off x="0" y="6337300"/>
            <a:ext cx="9906000" cy="5206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à coins arrondis 12">
            <a:extLst>
              <a:ext uri="{FF2B5EF4-FFF2-40B4-BE49-F238E27FC236}">
                <a16:creationId xmlns:a16="http://schemas.microsoft.com/office/drawing/2014/main" id="{EC8B205E-FC08-462A-A2D7-27866A442FCD}"/>
              </a:ext>
            </a:extLst>
          </p:cNvPr>
          <p:cNvSpPr/>
          <p:nvPr/>
        </p:nvSpPr>
        <p:spPr bwMode="gray">
          <a:xfrm>
            <a:off x="1803400" y="1021895"/>
            <a:ext cx="8102600" cy="553907"/>
          </a:xfrm>
          <a:prstGeom prst="roundRect">
            <a:avLst>
              <a:gd name="adj" fmla="val 0"/>
            </a:avLst>
          </a:prstGeom>
          <a:solidFill>
            <a:srgbClr val="005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3E31744-5C42-47A7-8929-108FC9A59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183388"/>
            <a:ext cx="1344890" cy="756412"/>
          </a:xfrm>
          <a:prstGeom prst="rect">
            <a:avLst/>
          </a:prstGeom>
        </p:spPr>
      </p:pic>
      <p:pic>
        <p:nvPicPr>
          <p:cNvPr id="38" name="Picture 2" descr="C:\Users\MuraMm\Desktop\SAPALOGIC Version2 copie.gif">
            <a:extLst>
              <a:ext uri="{FF2B5EF4-FFF2-40B4-BE49-F238E27FC236}">
                <a16:creationId xmlns:a16="http://schemas.microsoft.com/office/drawing/2014/main" id="{4EE5A521-BFAD-49E7-812A-C83BB3529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0280" y="6460897"/>
            <a:ext cx="1116000" cy="273505"/>
          </a:xfrm>
          <a:prstGeom prst="rect">
            <a:avLst/>
          </a:prstGeom>
          <a:noFill/>
        </p:spPr>
      </p:pic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D8FD63D-FE63-4F5A-A9A9-42A427613C3E}"/>
              </a:ext>
            </a:extLst>
          </p:cNvPr>
          <p:cNvCxnSpPr/>
          <p:nvPr/>
        </p:nvCxnSpPr>
        <p:spPr>
          <a:xfrm>
            <a:off x="4276725" y="6454774"/>
            <a:ext cx="0" cy="28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F8004BCE-BF43-415F-B4E8-B1AF112A7FF7}"/>
              </a:ext>
            </a:extLst>
          </p:cNvPr>
          <p:cNvSpPr txBox="1"/>
          <p:nvPr/>
        </p:nvSpPr>
        <p:spPr>
          <a:xfrm>
            <a:off x="4500630" y="6470691"/>
            <a:ext cx="34948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Retrouvez toutes les infos produits sur </a:t>
            </a:r>
            <a:r>
              <a:rPr lang="fr-FR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SapaTechnic.fr </a:t>
            </a:r>
            <a:endParaRPr lang="fr-FR" sz="1050" b="1" i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numéro de diapositive 44">
            <a:extLst>
              <a:ext uri="{FF2B5EF4-FFF2-40B4-BE49-F238E27FC236}">
                <a16:creationId xmlns:a16="http://schemas.microsoft.com/office/drawing/2014/main" id="{772400E8-4AA2-4D82-B79D-D8D09937466A}"/>
              </a:ext>
            </a:extLst>
          </p:cNvPr>
          <p:cNvSpPr txBox="1">
            <a:spLocks/>
          </p:cNvSpPr>
          <p:nvPr/>
        </p:nvSpPr>
        <p:spPr>
          <a:xfrm>
            <a:off x="9324975" y="6432405"/>
            <a:ext cx="469899" cy="3304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riangle rectangle 48">
            <a:extLst>
              <a:ext uri="{FF2B5EF4-FFF2-40B4-BE49-F238E27FC236}">
                <a16:creationId xmlns:a16="http://schemas.microsoft.com/office/drawing/2014/main" id="{F1CC7496-ADF7-4344-B680-47EF11971D59}"/>
              </a:ext>
            </a:extLst>
          </p:cNvPr>
          <p:cNvSpPr/>
          <p:nvPr/>
        </p:nvSpPr>
        <p:spPr>
          <a:xfrm>
            <a:off x="9232447" y="6581775"/>
            <a:ext cx="359228" cy="23438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Espace réservé du numéro de diapositive 46">
            <a:extLst>
              <a:ext uri="{FF2B5EF4-FFF2-40B4-BE49-F238E27FC236}">
                <a16:creationId xmlns:a16="http://schemas.microsoft.com/office/drawing/2014/main" id="{FC19E781-32B3-4CA2-B9BE-2C9FE3831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1650" y="6415087"/>
            <a:ext cx="395288" cy="365125"/>
          </a:xfrm>
        </p:spPr>
        <p:txBody>
          <a:bodyPr/>
          <a:lstStyle/>
          <a:p>
            <a:pPr algn="ctr"/>
            <a:fld id="{857E37DD-7CD9-45A0-8509-B93B9788768D}" type="slidenum">
              <a:rPr lang="fr-FR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/>
              <a:t>3</a:t>
            </a:fld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A16076F-9B00-4FDD-A015-7564720F377B}"/>
              </a:ext>
            </a:extLst>
          </p:cNvPr>
          <p:cNvSpPr txBox="1"/>
          <p:nvPr/>
        </p:nvSpPr>
        <p:spPr>
          <a:xfrm>
            <a:off x="8596026" y="767912"/>
            <a:ext cx="13099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8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 </a:t>
            </a:r>
            <a:r>
              <a:rPr lang="fr-FR" sz="8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PRODUIT // DATE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49DA537-B942-473A-8910-BD32799CC371}"/>
              </a:ext>
            </a:extLst>
          </p:cNvPr>
          <p:cNvSpPr/>
          <p:nvPr/>
        </p:nvSpPr>
        <p:spPr bwMode="gray">
          <a:xfrm>
            <a:off x="1803400" y="110894"/>
            <a:ext cx="4074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FDES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C97E5D7-FED4-4DB5-A151-B0333107A5A0}"/>
              </a:ext>
            </a:extLst>
          </p:cNvPr>
          <p:cNvSpPr/>
          <p:nvPr/>
        </p:nvSpPr>
        <p:spPr>
          <a:xfrm>
            <a:off x="7353300" y="0"/>
            <a:ext cx="2552700" cy="71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AE8B3E3F-03D1-4122-9573-568AA16EACF4}"/>
              </a:ext>
            </a:extLst>
          </p:cNvPr>
          <p:cNvSpPr txBox="1"/>
          <p:nvPr/>
        </p:nvSpPr>
        <p:spPr bwMode="ltGray">
          <a:xfrm>
            <a:off x="7669402" y="110894"/>
            <a:ext cx="2100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2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NOUVEAUTE</a:t>
            </a:r>
          </a:p>
        </p:txBody>
      </p:sp>
      <p:sp>
        <p:nvSpPr>
          <p:cNvPr id="37" name="Triangle rectangle 36">
            <a:extLst>
              <a:ext uri="{FF2B5EF4-FFF2-40B4-BE49-F238E27FC236}">
                <a16:creationId xmlns:a16="http://schemas.microsoft.com/office/drawing/2014/main" id="{86E8D076-12EA-4042-A5B9-CA25DC25DECE}"/>
              </a:ext>
            </a:extLst>
          </p:cNvPr>
          <p:cNvSpPr/>
          <p:nvPr/>
        </p:nvSpPr>
        <p:spPr>
          <a:xfrm>
            <a:off x="7008177" y="197011"/>
            <a:ext cx="914400" cy="632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5589DD9-C353-4A08-B2B9-046AC8F409EC}"/>
              </a:ext>
            </a:extLst>
          </p:cNvPr>
          <p:cNvSpPr txBox="1"/>
          <p:nvPr/>
        </p:nvSpPr>
        <p:spPr>
          <a:xfrm>
            <a:off x="1606004" y="6470573"/>
            <a:ext cx="26196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 dans la prochaine mise à jour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FF2AA1B-953B-45B4-97E7-5463EF650BCA}"/>
              </a:ext>
            </a:extLst>
          </p:cNvPr>
          <p:cNvSpPr/>
          <p:nvPr/>
        </p:nvSpPr>
        <p:spPr bwMode="gray">
          <a:xfrm>
            <a:off x="664389" y="1585994"/>
            <a:ext cx="9241611" cy="453909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just"/>
            <a:r>
              <a:rPr lang="fr-FR" sz="1400" dirty="0">
                <a:solidFill>
                  <a:schemeClr val="tx1"/>
                </a:solidFill>
              </a:rPr>
              <a:t>Exemple : FDES collective du SNFA : fenêtre 1 vantail, en profilés aluminium, surface &lt; 2.3m² :  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427FCA5-D402-41F8-BDB3-E2BCE792FC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758" y="2045037"/>
            <a:ext cx="8067523" cy="210553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9D84F10-AA4F-40F6-903F-90DBDA479A0F}"/>
              </a:ext>
            </a:extLst>
          </p:cNvPr>
          <p:cNvSpPr/>
          <p:nvPr/>
        </p:nvSpPr>
        <p:spPr>
          <a:xfrm>
            <a:off x="7853525" y="2488677"/>
            <a:ext cx="892206" cy="179081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EAC78D3-5BF3-4C2B-BF5D-33922F18C26D}"/>
              </a:ext>
            </a:extLst>
          </p:cNvPr>
          <p:cNvSpPr/>
          <p:nvPr/>
        </p:nvSpPr>
        <p:spPr bwMode="gray">
          <a:xfrm>
            <a:off x="664389" y="4314696"/>
            <a:ext cx="9241611" cy="1023142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r>
              <a:rPr lang="fr-FR" sz="1400" dirty="0">
                <a:solidFill>
                  <a:schemeClr val="tx1"/>
                </a:solidFill>
              </a:rPr>
              <a:t>L‘empreinte carbone tout au long du cycle de vie (A,B,C) 	   </a:t>
            </a:r>
            <a:r>
              <a:rPr lang="fr-FR" sz="1600" b="1" dirty="0">
                <a:solidFill>
                  <a:srgbClr val="005531"/>
                </a:solidFill>
              </a:rPr>
              <a:t>+</a:t>
            </a:r>
            <a:r>
              <a:rPr lang="fr-FR" sz="1400" b="1" dirty="0">
                <a:solidFill>
                  <a:schemeClr val="tx1"/>
                </a:solidFill>
              </a:rPr>
              <a:t> </a:t>
            </a:r>
            <a:r>
              <a:rPr lang="fr-FR" sz="1400" dirty="0">
                <a:solidFill>
                  <a:schemeClr val="tx1"/>
                </a:solidFill>
              </a:rPr>
              <a:t>78 Kg de CO2 Eq</a:t>
            </a:r>
          </a:p>
          <a:p>
            <a:pPr algn="just"/>
            <a:r>
              <a:rPr lang="fr-FR" sz="1400" dirty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fr-FR" sz="1400" dirty="0">
                <a:solidFill>
                  <a:schemeClr val="tx1"/>
                </a:solidFill>
              </a:rPr>
              <a:t>Bénéfices liés à la recyclabilité de l‘aluminium (D)		 </a:t>
            </a:r>
            <a:r>
              <a:rPr lang="fr-FR" b="1" dirty="0">
                <a:solidFill>
                  <a:srgbClr val="005531"/>
                </a:solidFill>
              </a:rPr>
              <a:t>- </a:t>
            </a:r>
            <a:r>
              <a:rPr lang="fr-FR" sz="1400" dirty="0">
                <a:solidFill>
                  <a:schemeClr val="tx1"/>
                </a:solidFill>
              </a:rPr>
              <a:t>16.1 Kg de CO2 Eq</a:t>
            </a: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r>
              <a:rPr lang="fr-FR" sz="1400" b="1" dirty="0">
                <a:solidFill>
                  <a:srgbClr val="005531"/>
                </a:solidFill>
              </a:rPr>
              <a:t>	</a:t>
            </a:r>
            <a:r>
              <a:rPr lang="fr-FR" sz="1400" b="1" dirty="0">
                <a:solidFill>
                  <a:srgbClr val="005531"/>
                </a:solidFill>
                <a:sym typeface="Wingdings" panose="05000000000000000000" pitchFamily="2" charset="2"/>
              </a:rPr>
              <a:t></a:t>
            </a:r>
            <a:r>
              <a:rPr lang="fr-FR" sz="1400" b="1" dirty="0">
                <a:solidFill>
                  <a:srgbClr val="005531"/>
                </a:solidFill>
              </a:rPr>
              <a:t>Empreinte carbone de la menuiserie aluminium = 61.9 Kg de CO2 Eq</a:t>
            </a:r>
          </a:p>
          <a:p>
            <a:pPr algn="just"/>
            <a:endParaRPr lang="fr-FR" sz="1400" dirty="0">
              <a:solidFill>
                <a:schemeClr val="tx1"/>
              </a:solidFill>
            </a:endParaRPr>
          </a:p>
          <a:p>
            <a:pPr algn="just"/>
            <a:r>
              <a:rPr lang="fr-FR" sz="1400" dirty="0">
                <a:solidFill>
                  <a:schemeClr val="tx1"/>
                </a:solidFill>
              </a:rPr>
              <a:t>Soit </a:t>
            </a:r>
            <a:r>
              <a:rPr lang="fr-FR" sz="1400" b="1" dirty="0">
                <a:solidFill>
                  <a:schemeClr val="tx1"/>
                </a:solidFill>
              </a:rPr>
              <a:t>une diminution 21% de l‘empreinte carbone affichée</a:t>
            </a:r>
            <a:r>
              <a:rPr lang="fr-FR" sz="1400" dirty="0">
                <a:solidFill>
                  <a:schemeClr val="tx1"/>
                </a:solidFill>
              </a:rPr>
              <a:t>, par rapport à l‘ancien mode de calcul</a:t>
            </a:r>
          </a:p>
          <a:p>
            <a:pPr algn="just"/>
            <a:r>
              <a:rPr lang="fr-FR" sz="1400" dirty="0">
                <a:solidFill>
                  <a:schemeClr val="tx1"/>
                </a:solidFill>
              </a:rPr>
              <a:t>SAPA bénéficie des FDES collectives du SNFA, pour la Frappe, Coulissant et Garde-corps</a:t>
            </a:r>
          </a:p>
          <a:p>
            <a:pPr algn="just"/>
            <a:endParaRPr lang="fr-FR" sz="1200" dirty="0">
              <a:solidFill>
                <a:schemeClr val="tx1"/>
              </a:solidFill>
            </a:endParaRPr>
          </a:p>
          <a:p>
            <a:pPr algn="just"/>
            <a:endParaRPr lang="fr-FR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07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29484E-CC5D-432E-B827-64BC9B024C9C}"/>
              </a:ext>
            </a:extLst>
          </p:cNvPr>
          <p:cNvSpPr/>
          <p:nvPr/>
        </p:nvSpPr>
        <p:spPr>
          <a:xfrm>
            <a:off x="0" y="6337300"/>
            <a:ext cx="9906000" cy="5206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à coins arrondis 12">
            <a:extLst>
              <a:ext uri="{FF2B5EF4-FFF2-40B4-BE49-F238E27FC236}">
                <a16:creationId xmlns:a16="http://schemas.microsoft.com/office/drawing/2014/main" id="{EC8B205E-FC08-462A-A2D7-27866A442FCD}"/>
              </a:ext>
            </a:extLst>
          </p:cNvPr>
          <p:cNvSpPr/>
          <p:nvPr/>
        </p:nvSpPr>
        <p:spPr bwMode="gray">
          <a:xfrm>
            <a:off x="1803400" y="1021895"/>
            <a:ext cx="8102600" cy="553907"/>
          </a:xfrm>
          <a:prstGeom prst="roundRect">
            <a:avLst>
              <a:gd name="adj" fmla="val 0"/>
            </a:avLst>
          </a:prstGeom>
          <a:solidFill>
            <a:srgbClr val="005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3E31744-5C42-47A7-8929-108FC9A59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183388"/>
            <a:ext cx="1344890" cy="756412"/>
          </a:xfrm>
          <a:prstGeom prst="rect">
            <a:avLst/>
          </a:prstGeom>
        </p:spPr>
      </p:pic>
      <p:pic>
        <p:nvPicPr>
          <p:cNvPr id="38" name="Picture 2" descr="C:\Users\MuraMm\Desktop\SAPALOGIC Version2 copie.gif">
            <a:extLst>
              <a:ext uri="{FF2B5EF4-FFF2-40B4-BE49-F238E27FC236}">
                <a16:creationId xmlns:a16="http://schemas.microsoft.com/office/drawing/2014/main" id="{4EE5A521-BFAD-49E7-812A-C83BB3529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0280" y="6460897"/>
            <a:ext cx="1116000" cy="273505"/>
          </a:xfrm>
          <a:prstGeom prst="rect">
            <a:avLst/>
          </a:prstGeom>
          <a:noFill/>
        </p:spPr>
      </p:pic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D8FD63D-FE63-4F5A-A9A9-42A427613C3E}"/>
              </a:ext>
            </a:extLst>
          </p:cNvPr>
          <p:cNvCxnSpPr/>
          <p:nvPr/>
        </p:nvCxnSpPr>
        <p:spPr>
          <a:xfrm>
            <a:off x="4276725" y="6454774"/>
            <a:ext cx="0" cy="285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F8004BCE-BF43-415F-B4E8-B1AF112A7FF7}"/>
              </a:ext>
            </a:extLst>
          </p:cNvPr>
          <p:cNvSpPr txBox="1"/>
          <p:nvPr/>
        </p:nvSpPr>
        <p:spPr>
          <a:xfrm>
            <a:off x="4500630" y="6470691"/>
            <a:ext cx="34948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Retrouvez toutes les infos produits sur </a:t>
            </a:r>
            <a:r>
              <a:rPr lang="fr-FR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SapaTechnic.fr </a:t>
            </a:r>
            <a:endParaRPr lang="fr-FR" sz="1050" b="1" i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numéro de diapositive 44">
            <a:extLst>
              <a:ext uri="{FF2B5EF4-FFF2-40B4-BE49-F238E27FC236}">
                <a16:creationId xmlns:a16="http://schemas.microsoft.com/office/drawing/2014/main" id="{772400E8-4AA2-4D82-B79D-D8D09937466A}"/>
              </a:ext>
            </a:extLst>
          </p:cNvPr>
          <p:cNvSpPr txBox="1">
            <a:spLocks/>
          </p:cNvSpPr>
          <p:nvPr/>
        </p:nvSpPr>
        <p:spPr>
          <a:xfrm>
            <a:off x="9324975" y="6432405"/>
            <a:ext cx="469899" cy="3304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riangle rectangle 48">
            <a:extLst>
              <a:ext uri="{FF2B5EF4-FFF2-40B4-BE49-F238E27FC236}">
                <a16:creationId xmlns:a16="http://schemas.microsoft.com/office/drawing/2014/main" id="{F1CC7496-ADF7-4344-B680-47EF11971D59}"/>
              </a:ext>
            </a:extLst>
          </p:cNvPr>
          <p:cNvSpPr/>
          <p:nvPr/>
        </p:nvSpPr>
        <p:spPr>
          <a:xfrm>
            <a:off x="9232447" y="6581775"/>
            <a:ext cx="359228" cy="23438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Espace réservé du numéro de diapositive 46">
            <a:extLst>
              <a:ext uri="{FF2B5EF4-FFF2-40B4-BE49-F238E27FC236}">
                <a16:creationId xmlns:a16="http://schemas.microsoft.com/office/drawing/2014/main" id="{FC19E781-32B3-4CA2-B9BE-2C9FE3831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1650" y="6415087"/>
            <a:ext cx="395288" cy="365125"/>
          </a:xfrm>
        </p:spPr>
        <p:txBody>
          <a:bodyPr/>
          <a:lstStyle/>
          <a:p>
            <a:pPr algn="ctr"/>
            <a:fld id="{857E37DD-7CD9-45A0-8509-B93B9788768D}" type="slidenum">
              <a:rPr lang="fr-FR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/>
              <a:t>4</a:t>
            </a:fld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A16076F-9B00-4FDD-A015-7564720F377B}"/>
              </a:ext>
            </a:extLst>
          </p:cNvPr>
          <p:cNvSpPr txBox="1"/>
          <p:nvPr/>
        </p:nvSpPr>
        <p:spPr>
          <a:xfrm>
            <a:off x="8596026" y="767912"/>
            <a:ext cx="13099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8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 </a:t>
            </a:r>
            <a:r>
              <a:rPr lang="fr-FR" sz="8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PRODUIT // DATE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49DA537-B942-473A-8910-BD32799CC371}"/>
              </a:ext>
            </a:extLst>
          </p:cNvPr>
          <p:cNvSpPr/>
          <p:nvPr/>
        </p:nvSpPr>
        <p:spPr bwMode="gray">
          <a:xfrm>
            <a:off x="1803400" y="110894"/>
            <a:ext cx="4074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FDES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C97E5D7-FED4-4DB5-A151-B0333107A5A0}"/>
              </a:ext>
            </a:extLst>
          </p:cNvPr>
          <p:cNvSpPr/>
          <p:nvPr/>
        </p:nvSpPr>
        <p:spPr>
          <a:xfrm>
            <a:off x="7353300" y="0"/>
            <a:ext cx="2552700" cy="71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AE8B3E3F-03D1-4122-9573-568AA16EACF4}"/>
              </a:ext>
            </a:extLst>
          </p:cNvPr>
          <p:cNvSpPr txBox="1"/>
          <p:nvPr/>
        </p:nvSpPr>
        <p:spPr bwMode="ltGray">
          <a:xfrm>
            <a:off x="7669402" y="110894"/>
            <a:ext cx="2100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</a:pPr>
            <a:r>
              <a:rPr lang="fr-FR" sz="2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NOUVEAUTE</a:t>
            </a:r>
          </a:p>
        </p:txBody>
      </p:sp>
      <p:sp>
        <p:nvSpPr>
          <p:cNvPr id="37" name="Triangle rectangle 36">
            <a:extLst>
              <a:ext uri="{FF2B5EF4-FFF2-40B4-BE49-F238E27FC236}">
                <a16:creationId xmlns:a16="http://schemas.microsoft.com/office/drawing/2014/main" id="{86E8D076-12EA-4042-A5B9-CA25DC25DECE}"/>
              </a:ext>
            </a:extLst>
          </p:cNvPr>
          <p:cNvSpPr/>
          <p:nvPr/>
        </p:nvSpPr>
        <p:spPr>
          <a:xfrm>
            <a:off x="7008177" y="197011"/>
            <a:ext cx="914400" cy="632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5589DD9-C353-4A08-B2B9-046AC8F409EC}"/>
              </a:ext>
            </a:extLst>
          </p:cNvPr>
          <p:cNvSpPr txBox="1"/>
          <p:nvPr/>
        </p:nvSpPr>
        <p:spPr>
          <a:xfrm>
            <a:off x="1606004" y="6470573"/>
            <a:ext cx="26196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 dans la prochaine mise à jour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2A70B9-F31F-4CF8-8550-D6A8F5D1CE47}"/>
              </a:ext>
            </a:extLst>
          </p:cNvPr>
          <p:cNvSpPr/>
          <p:nvPr/>
        </p:nvSpPr>
        <p:spPr bwMode="gray">
          <a:xfrm>
            <a:off x="422339" y="2772643"/>
            <a:ext cx="4346868" cy="1023142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just"/>
            <a:r>
              <a:rPr lang="fr-FR" sz="1400" dirty="0">
                <a:solidFill>
                  <a:srgbClr val="005531"/>
                </a:solidFill>
              </a:rPr>
              <a:t>Cliquer sur les liens suivants, pour accéder aux FDES collectives  SAPA peut bénéficier : </a:t>
            </a:r>
          </a:p>
          <a:p>
            <a:pPr algn="just"/>
            <a:endParaRPr lang="fr-FR" sz="1400" dirty="0">
              <a:solidFill>
                <a:srgbClr val="005531"/>
              </a:solidFill>
            </a:endParaRPr>
          </a:p>
          <a:p>
            <a:pPr algn="just"/>
            <a:endParaRPr lang="fr-FR" sz="1400" dirty="0">
              <a:solidFill>
                <a:srgbClr val="005531"/>
              </a:solidFill>
            </a:endParaRPr>
          </a:p>
          <a:p>
            <a:r>
              <a:rPr lang="fr-FR" sz="1200" dirty="0">
                <a:solidFill>
                  <a:srgbClr val="005531"/>
                </a:solidFill>
                <a:latin typeface="Franklin Gothic Book" panose="020B0503020102020204" pitchFamily="34" charset="0"/>
              </a:rPr>
              <a:t>FDES_fenêtre_1vantail_inférieure_egale_2.3m²</a:t>
            </a:r>
          </a:p>
          <a:p>
            <a:r>
              <a:rPr lang="fr-FR" sz="1200" dirty="0">
                <a:solidFill>
                  <a:srgbClr val="005531"/>
                </a:solidFill>
                <a:latin typeface="Franklin Gothic Book" panose="020B0503020102020204" pitchFamily="34" charset="0"/>
              </a:rPr>
              <a:t>FDES_2_vantaux_inferieure_egale_2.3m²</a:t>
            </a:r>
          </a:p>
          <a:p>
            <a:r>
              <a:rPr lang="fr-FR" sz="1200" dirty="0">
                <a:solidFill>
                  <a:srgbClr val="005531"/>
                </a:solidFill>
                <a:latin typeface="Franklin Gothic Book" panose="020B0503020102020204" pitchFamily="34" charset="0"/>
              </a:rPr>
              <a:t>FDES_fenêtre_supérieure_2.3m²</a:t>
            </a:r>
          </a:p>
          <a:p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r>
              <a:rPr lang="fr-FR" sz="1200" dirty="0" err="1">
                <a:solidFill>
                  <a:srgbClr val="005531"/>
                </a:solidFill>
                <a:latin typeface="Franklin Gothic Book" panose="020B0503020102020204" pitchFamily="34" charset="0"/>
              </a:rPr>
              <a:t>FDES_fenêtre_aluminium_coulissante</a:t>
            </a:r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r>
              <a:rPr lang="fr-FR" sz="1200" dirty="0" err="1">
                <a:solidFill>
                  <a:srgbClr val="005531"/>
                </a:solidFill>
                <a:latin typeface="Franklin Gothic Book" panose="020B0503020102020204" pitchFamily="34" charset="0"/>
              </a:rPr>
              <a:t>FDES_garde_corps_tôles</a:t>
            </a:r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r>
              <a:rPr lang="fr-FR" sz="1200" dirty="0" err="1">
                <a:solidFill>
                  <a:srgbClr val="005531"/>
                </a:solidFill>
                <a:latin typeface="Franklin Gothic Book" panose="020B0503020102020204" pitchFamily="34" charset="0"/>
              </a:rPr>
              <a:t>FDES_garde_corps_tubes</a:t>
            </a:r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r>
              <a:rPr lang="fr-FR" sz="1200" dirty="0" err="1">
                <a:solidFill>
                  <a:srgbClr val="005531"/>
                </a:solidFill>
                <a:latin typeface="Franklin Gothic Book" panose="020B0503020102020204" pitchFamily="34" charset="0"/>
              </a:rPr>
              <a:t>FDES_garde_corps_verre</a:t>
            </a:r>
            <a:endParaRPr lang="fr-FR" sz="1200" dirty="0">
              <a:solidFill>
                <a:srgbClr val="005531"/>
              </a:solidFill>
              <a:latin typeface="Franklin Gothic Book" panose="020B0503020102020204" pitchFamily="34" charset="0"/>
            </a:endParaRPr>
          </a:p>
          <a:p>
            <a:pPr algn="just"/>
            <a:endParaRPr lang="fr-FR" sz="1200" dirty="0">
              <a:solidFill>
                <a:srgbClr val="005531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95B01C-2516-4E05-9619-FBEFA88E7A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571" y="1653589"/>
            <a:ext cx="2770104" cy="273949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3872E1F-FBA3-46E7-91F4-491D320920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1699" y="2405867"/>
            <a:ext cx="2481371" cy="244932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3A207AF-707E-4D70-B6D7-FB267B560E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6794" y="3057911"/>
            <a:ext cx="2328583" cy="244932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1426F8D-0588-492E-995B-C4544A78FB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731" y="3854522"/>
            <a:ext cx="2184545" cy="230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264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6017</TotalTime>
  <Words>532</Words>
  <Application>Microsoft Office PowerPoint</Application>
  <PresentationFormat>Format A4 (210 x 297 mm)</PresentationFormat>
  <Paragraphs>74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Franklin Gothic Book</vt:lpstr>
      <vt:lpstr>HelveticaNeueLT Std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Muriel Silvestre</dc:creator>
  <cp:lastModifiedBy>Marion Villard</cp:lastModifiedBy>
  <cp:revision>211</cp:revision>
  <dcterms:created xsi:type="dcterms:W3CDTF">2020-11-12T10:34:43Z</dcterms:created>
  <dcterms:modified xsi:type="dcterms:W3CDTF">2021-10-04T10:53:19Z</dcterms:modified>
</cp:coreProperties>
</file>